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9" r:id="rId3"/>
    <p:sldId id="258" r:id="rId4"/>
    <p:sldId id="257"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15T10:32:58.991"/>
    </inkml:context>
    <inkml:brush xml:id="br0">
      <inkml:brushProperty name="width" value="0.05" units="cm"/>
      <inkml:brushProperty name="height" value="0.05" units="cm"/>
    </inkml:brush>
  </inkml:definitions>
  <inkml:trace contextRef="#ctx0" brushRef="#br0">1 1 24575,'0'0'-8191</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ru-RU"/>
              <a:t>Образец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FE12C3-44D3-44EC-B851-8C38D4A0713A}" type="datetimeFigureOut">
              <a:rPr lang="ru-RU" smtClean="0"/>
              <a:t>16.03.2023</a:t>
            </a:fld>
            <a:endParaRPr lang="ru-RU"/>
          </a:p>
        </p:txBody>
      </p:sp>
      <p:sp>
        <p:nvSpPr>
          <p:cNvPr id="5" name="Footer Placeholder 4"/>
          <p:cNvSpPr>
            <a:spLocks noGrp="1"/>
          </p:cNvSpPr>
          <p:nvPr>
            <p:ph type="ftr" sz="quarter" idx="11"/>
          </p:nvPr>
        </p:nvSpPr>
        <p:spPr>
          <a:xfrm>
            <a:off x="1371600" y="4323845"/>
            <a:ext cx="6400800" cy="365125"/>
          </a:xfrm>
        </p:spPr>
        <p:txBody>
          <a:bodyPr/>
          <a:lstStyle/>
          <a:p>
            <a:endParaRPr lang="ru-RU"/>
          </a:p>
        </p:txBody>
      </p:sp>
      <p:sp>
        <p:nvSpPr>
          <p:cNvPr id="6" name="Slide Number Placeholder 5"/>
          <p:cNvSpPr>
            <a:spLocks noGrp="1"/>
          </p:cNvSpPr>
          <p:nvPr>
            <p:ph type="sldNum" sz="quarter" idx="12"/>
          </p:nvPr>
        </p:nvSpPr>
        <p:spPr>
          <a:xfrm>
            <a:off x="8077200" y="1430866"/>
            <a:ext cx="2743200" cy="365125"/>
          </a:xfrm>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257139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0FE12C3-44D3-44EC-B851-8C38D4A0713A}" type="datetimeFigureOut">
              <a:rPr lang="ru-RU" smtClean="0"/>
              <a:t>16.03.2023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3778005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FE12C3-44D3-44EC-B851-8C38D4A0713A}" type="datetimeFigureOut">
              <a:rPr lang="ru-RU" smtClean="0"/>
              <a:t>16.03.2023</a:t>
            </a:fld>
            <a:endParaRPr lang="ru-RU"/>
          </a:p>
        </p:txBody>
      </p:sp>
      <p:sp>
        <p:nvSpPr>
          <p:cNvPr id="6" name="Footer Placeholder 5"/>
          <p:cNvSpPr>
            <a:spLocks noGrp="1"/>
          </p:cNvSpPr>
          <p:nvPr>
            <p:ph type="ftr" sz="quarter" idx="11"/>
          </p:nvPr>
        </p:nvSpPr>
        <p:spPr>
          <a:xfrm>
            <a:off x="685800" y="379941"/>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2422723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FE12C3-44D3-44EC-B851-8C38D4A0713A}" type="datetimeFigureOut">
              <a:rPr lang="ru-RU" smtClean="0"/>
              <a:t>16.03.2023</a:t>
            </a:fld>
            <a:endParaRPr lang="ru-RU"/>
          </a:p>
        </p:txBody>
      </p:sp>
      <p:sp>
        <p:nvSpPr>
          <p:cNvPr id="6" name="Footer Placeholder 5"/>
          <p:cNvSpPr>
            <a:spLocks noGrp="1"/>
          </p:cNvSpPr>
          <p:nvPr>
            <p:ph type="ftr" sz="quarter" idx="11"/>
          </p:nvPr>
        </p:nvSpPr>
        <p:spPr>
          <a:xfrm>
            <a:off x="685800" y="379941"/>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97EC9545-0A33-4C62-906E-8045AB3603B7}" type="slidenum">
              <a:rPr lang="ru-RU" smtClean="0"/>
              <a:t>‹#›</a:t>
            </a:fld>
            <a:endParaRPr lang="ru-RU"/>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57101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FE12C3-44D3-44EC-B851-8C38D4A0713A}" type="datetimeFigureOut">
              <a:rPr lang="ru-RU" smtClean="0"/>
              <a:t>16.03.2023</a:t>
            </a:fld>
            <a:endParaRPr lang="ru-RU"/>
          </a:p>
        </p:txBody>
      </p:sp>
      <p:sp>
        <p:nvSpPr>
          <p:cNvPr id="6" name="Footer Placeholder 5"/>
          <p:cNvSpPr>
            <a:spLocks noGrp="1"/>
          </p:cNvSpPr>
          <p:nvPr>
            <p:ph type="ftr" sz="quarter" idx="11"/>
          </p:nvPr>
        </p:nvSpPr>
        <p:spPr>
          <a:xfrm>
            <a:off x="685800" y="378883"/>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31601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ru-RU"/>
              <a:t>Образец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70FE12C3-44D3-44EC-B851-8C38D4A0713A}" type="datetimeFigureOut">
              <a:rPr lang="ru-RU" smtClean="0"/>
              <a:t>16.03.2023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2093960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70FE12C3-44D3-44EC-B851-8C38D4A0713A}" type="datetimeFigureOut">
              <a:rPr lang="ru-RU" smtClean="0"/>
              <a:t>16.03.2023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4055311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0FE12C3-44D3-44EC-B851-8C38D4A0713A}" type="datetimeFigureOut">
              <a:rPr lang="ru-RU" smtClean="0"/>
              <a:t>16.03.2023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28199415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FE12C3-44D3-44EC-B851-8C38D4A0713A}" type="datetimeFigureOut">
              <a:rPr lang="ru-RU" smtClean="0"/>
              <a:t>16.03.2023</a:t>
            </a:fld>
            <a:endParaRPr lang="ru-RU"/>
          </a:p>
        </p:txBody>
      </p:sp>
      <p:sp>
        <p:nvSpPr>
          <p:cNvPr id="5" name="Footer Placeholder 4"/>
          <p:cNvSpPr>
            <a:spLocks noGrp="1"/>
          </p:cNvSpPr>
          <p:nvPr>
            <p:ph type="ftr" sz="quarter" idx="11"/>
          </p:nvPr>
        </p:nvSpPr>
        <p:spPr>
          <a:xfrm>
            <a:off x="685800" y="381000"/>
            <a:ext cx="6991492" cy="365125"/>
          </a:xfrm>
        </p:spPr>
        <p:txBody>
          <a:bodyPr/>
          <a:lstStyle/>
          <a:p>
            <a:endParaRPr lang="ru-RU"/>
          </a:p>
        </p:txBody>
      </p:sp>
      <p:sp>
        <p:nvSpPr>
          <p:cNvPr id="6" name="Slide Number Placeholder 5"/>
          <p:cNvSpPr>
            <a:spLocks noGrp="1"/>
          </p:cNvSpPr>
          <p:nvPr>
            <p:ph type="sldNum" sz="quarter" idx="12"/>
          </p:nvPr>
        </p:nvSpPr>
        <p:spPr>
          <a:xfrm>
            <a:off x="10862452" y="381000"/>
            <a:ext cx="643748" cy="365125"/>
          </a:xfrm>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319061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0FE12C3-44D3-44EC-B851-8C38D4A0713A}" type="datetimeFigureOut">
              <a:rPr lang="ru-RU" smtClean="0"/>
              <a:t>16.03.2023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208621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ru-RU"/>
              <a:t>Образец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FE12C3-44D3-44EC-B851-8C38D4A0713A}" type="datetimeFigureOut">
              <a:rPr lang="ru-RU" smtClean="0"/>
              <a:t>16.03.2023</a:t>
            </a:fld>
            <a:endParaRPr lang="ru-RU"/>
          </a:p>
        </p:txBody>
      </p:sp>
      <p:sp>
        <p:nvSpPr>
          <p:cNvPr id="5" name="Footer Placeholder 4"/>
          <p:cNvSpPr>
            <a:spLocks noGrp="1"/>
          </p:cNvSpPr>
          <p:nvPr>
            <p:ph type="ftr" sz="quarter" idx="11"/>
          </p:nvPr>
        </p:nvSpPr>
        <p:spPr>
          <a:xfrm>
            <a:off x="685800" y="381001"/>
            <a:ext cx="6991492" cy="364065"/>
          </a:xfrm>
        </p:spPr>
        <p:txBody>
          <a:bodyPr/>
          <a:lstStyle/>
          <a:p>
            <a:endParaRPr lang="ru-RU"/>
          </a:p>
        </p:txBody>
      </p:sp>
      <p:sp>
        <p:nvSpPr>
          <p:cNvPr id="6" name="Slide Number Placeholder 5"/>
          <p:cNvSpPr>
            <a:spLocks noGrp="1"/>
          </p:cNvSpPr>
          <p:nvPr>
            <p:ph type="sldNum" sz="quarter" idx="12"/>
          </p:nvPr>
        </p:nvSpPr>
        <p:spPr>
          <a:xfrm>
            <a:off x="10862452" y="381000"/>
            <a:ext cx="643748" cy="365125"/>
          </a:xfrm>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849921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0FE12C3-44D3-44EC-B851-8C38D4A0713A}" type="datetimeFigureOut">
              <a:rPr lang="ru-RU" smtClean="0"/>
              <a:t>16.03.2023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1838697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ru-RU"/>
              <a:t>Образец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5800" y="3132666"/>
            <a:ext cx="5311775" cy="308601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3132666"/>
            <a:ext cx="5334000" cy="308601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0FE12C3-44D3-44EC-B851-8C38D4A0713A}" type="datetimeFigureOut">
              <a:rPr lang="ru-RU" smtClean="0"/>
              <a:t>16.03.2023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355157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0FE12C3-44D3-44EC-B851-8C38D4A0713A}" type="datetimeFigureOut">
              <a:rPr lang="ru-RU" smtClean="0"/>
              <a:t>16.03.2023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320626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E12C3-44D3-44EC-B851-8C38D4A0713A}" type="datetimeFigureOut">
              <a:rPr lang="ru-RU" smtClean="0"/>
              <a:t>16.03.2023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1865366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ru-RU"/>
              <a:t>Образец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0FE12C3-44D3-44EC-B851-8C38D4A0713A}" type="datetimeFigureOut">
              <a:rPr lang="ru-RU" smtClean="0"/>
              <a:t>16.03.2023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622666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0FE12C3-44D3-44EC-B851-8C38D4A0713A}" type="datetimeFigureOut">
              <a:rPr lang="ru-RU" smtClean="0"/>
              <a:t>16.03.2023</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EC9545-0A33-4C62-906E-8045AB3603B7}" type="slidenum">
              <a:rPr lang="ru-RU" smtClean="0"/>
              <a:t>‹#›</a:t>
            </a:fld>
            <a:endParaRPr lang="ru-RU"/>
          </a:p>
        </p:txBody>
      </p:sp>
    </p:spTree>
    <p:extLst>
      <p:ext uri="{BB962C8B-B14F-4D97-AF65-F5344CB8AC3E}">
        <p14:creationId xmlns:p14="http://schemas.microsoft.com/office/powerpoint/2010/main" val="355013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FE12C3-44D3-44EC-B851-8C38D4A0713A}" type="datetimeFigureOut">
              <a:rPr lang="ru-RU" smtClean="0"/>
              <a:t>16.03.2023</a:t>
            </a:fld>
            <a:endParaRPr lang="ru-RU"/>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7EC9545-0A33-4C62-906E-8045AB3603B7}" type="slidenum">
              <a:rPr lang="ru-RU" smtClean="0"/>
              <a:t>‹#›</a:t>
            </a:fld>
            <a:endParaRPr lang="ru-RU"/>
          </a:p>
        </p:txBody>
      </p:sp>
    </p:spTree>
    <p:extLst>
      <p:ext uri="{BB962C8B-B14F-4D97-AF65-F5344CB8AC3E}">
        <p14:creationId xmlns:p14="http://schemas.microsoft.com/office/powerpoint/2010/main" val="323174300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9B3495-E2C6-3891-0FB7-26D44D337FCA}"/>
              </a:ext>
            </a:extLst>
          </p:cNvPr>
          <p:cNvSpPr>
            <a:spLocks noGrp="1"/>
          </p:cNvSpPr>
          <p:nvPr>
            <p:ph type="ctrTitle"/>
          </p:nvPr>
        </p:nvSpPr>
        <p:spPr/>
        <p:txBody>
          <a:bodyPr/>
          <a:lstStyle/>
          <a:p>
            <a:r>
              <a:rPr lang="hy-AM" dirty="0"/>
              <a:t>Իմ Գյումրին</a:t>
            </a:r>
            <a:endParaRPr lang="ru-RU" dirty="0"/>
          </a:p>
        </p:txBody>
      </p:sp>
      <p:sp>
        <p:nvSpPr>
          <p:cNvPr id="3" name="Подзаголовок 2">
            <a:extLst>
              <a:ext uri="{FF2B5EF4-FFF2-40B4-BE49-F238E27FC236}">
                <a16:creationId xmlns:a16="http://schemas.microsoft.com/office/drawing/2014/main" id="{26B8B021-5059-4E66-D3CF-ED954FB0F5FF}"/>
              </a:ext>
            </a:extLst>
          </p:cNvPr>
          <p:cNvSpPr>
            <a:spLocks noGrp="1"/>
          </p:cNvSpPr>
          <p:nvPr>
            <p:ph type="subTitle" idx="1"/>
          </p:nvPr>
        </p:nvSpPr>
        <p:spPr/>
        <p:txBody>
          <a:bodyPr/>
          <a:lstStyle/>
          <a:p>
            <a:endParaRPr lang="ru-RU"/>
          </a:p>
        </p:txBody>
      </p:sp>
    </p:spTree>
    <p:extLst>
      <p:ext uri="{BB962C8B-B14F-4D97-AF65-F5344CB8AC3E}">
        <p14:creationId xmlns:p14="http://schemas.microsoft.com/office/powerpoint/2010/main" val="187600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E180CB-A7FC-EBB5-EACA-7DEC9A6D1988}"/>
              </a:ext>
            </a:extLst>
          </p:cNvPr>
          <p:cNvSpPr>
            <a:spLocks noGrp="1"/>
          </p:cNvSpPr>
          <p:nvPr>
            <p:ph type="title"/>
          </p:nvPr>
        </p:nvSpPr>
        <p:spPr/>
        <p:txBody>
          <a:bodyPr/>
          <a:lstStyle/>
          <a:p>
            <a:r>
              <a:rPr lang="hy-AM" dirty="0">
                <a:solidFill>
                  <a:schemeClr val="accent2">
                    <a:lumMod val="75000"/>
                  </a:schemeClr>
                </a:solidFill>
              </a:rPr>
              <a:t>Գումրիի  արվեստը</a:t>
            </a:r>
            <a:endParaRPr lang="ru-RU" dirty="0">
              <a:solidFill>
                <a:schemeClr val="accent2">
                  <a:lumMod val="75000"/>
                </a:schemeClr>
              </a:solidFill>
            </a:endParaRPr>
          </a:p>
        </p:txBody>
      </p:sp>
      <p:sp>
        <p:nvSpPr>
          <p:cNvPr id="3" name="Объект 2">
            <a:extLst>
              <a:ext uri="{FF2B5EF4-FFF2-40B4-BE49-F238E27FC236}">
                <a16:creationId xmlns:a16="http://schemas.microsoft.com/office/drawing/2014/main" id="{9F4EDFEE-1CDC-2CEF-D8F6-F27AEF0260B6}"/>
              </a:ext>
            </a:extLst>
          </p:cNvPr>
          <p:cNvSpPr>
            <a:spLocks noGrp="1"/>
          </p:cNvSpPr>
          <p:nvPr>
            <p:ph idx="1"/>
          </p:nvPr>
        </p:nvSpPr>
        <p:spPr/>
        <p:txBody>
          <a:bodyPr>
            <a:normAutofit/>
          </a:bodyPr>
          <a:lstStyle/>
          <a:p>
            <a:pPr algn="just" fontAlgn="base">
              <a:buFont typeface="Arial" panose="020B0604020202020204" pitchFamily="34" charset="0"/>
              <a:buChar char="•"/>
            </a:pPr>
            <a:r>
              <a:rPr lang="hy-AM" sz="2200" b="0" i="1" dirty="0">
                <a:solidFill>
                  <a:schemeClr val="accent2">
                    <a:lumMod val="60000"/>
                    <a:lumOff val="40000"/>
                  </a:schemeClr>
                </a:solidFill>
                <a:effectLst>
                  <a:outerShdw blurRad="38100" dist="38100" dir="2700000" algn="tl">
                    <a:srgbClr val="000000">
                      <a:alpha val="43137"/>
                    </a:srgbClr>
                  </a:outerShdw>
                </a:effectLst>
                <a:latin typeface="SEGOE UI Light" panose="020B0502040204020203" pitchFamily="34" charset="0"/>
              </a:rPr>
              <a:t>Գյումրեցիները իրենց տաղանդը տարբեր կերպ են արտահայտում. իզուր չէ, որ գյումրեցի վարպետների համար երբեմն ասում են, որ ունեն «ոսկի ձեռքեր»: Այստեղ բացառիկ հնարավորություն կունենաք ծանոթանալ այնպիսի Վարպետների հետ, ինչպիսիք են </a:t>
            </a:r>
            <a:r>
              <a:rPr lang="hy-AM" sz="2200" b="0" i="1" dirty="0">
                <a:solidFill>
                  <a:schemeClr val="accent2">
                    <a:lumMod val="60000"/>
                    <a:lumOff val="40000"/>
                  </a:schemeClr>
                </a:solidFill>
                <a:effectLst>
                  <a:outerShdw blurRad="38100" dist="38100" dir="2700000" algn="tl">
                    <a:srgbClr val="000000">
                      <a:alpha val="43137"/>
                    </a:srgbClr>
                  </a:outerShdw>
                </a:effectLst>
                <a:latin typeface="inherit"/>
              </a:rPr>
              <a:t>Արտակ Թադևոսյան</a:t>
            </a:r>
          </a:p>
          <a:p>
            <a:pPr algn="just" fontAlgn="base"/>
            <a:r>
              <a:rPr lang="hy-AM" sz="2200" b="0" i="1" dirty="0">
                <a:solidFill>
                  <a:schemeClr val="accent2">
                    <a:lumMod val="60000"/>
                    <a:lumOff val="40000"/>
                  </a:schemeClr>
                </a:solidFill>
                <a:effectLst>
                  <a:outerShdw blurRad="38100" dist="38100" dir="2700000" algn="tl">
                    <a:srgbClr val="000000">
                      <a:alpha val="43137"/>
                    </a:srgbClr>
                  </a:outerShdw>
                </a:effectLst>
                <a:latin typeface="SEGOE UI Light" panose="020B0502040204020203" pitchFamily="34" charset="0"/>
              </a:rPr>
              <a:t>Փամփուշտների պարկուճներից պատրաստված զարդեր:</a:t>
            </a:r>
          </a:p>
          <a:p>
            <a:pPr marL="0" indent="0" algn="just" fontAlgn="base">
              <a:buNone/>
            </a:pPr>
            <a:r>
              <a:rPr lang="hy-AM" sz="2200" b="0" i="1" dirty="0">
                <a:solidFill>
                  <a:schemeClr val="accent2">
                    <a:lumMod val="60000"/>
                    <a:lumOff val="40000"/>
                  </a:schemeClr>
                </a:solidFill>
                <a:effectLst>
                  <a:outerShdw blurRad="38100" dist="38100" dir="2700000" algn="tl">
                    <a:srgbClr val="000000">
                      <a:alpha val="43137"/>
                    </a:srgbClr>
                  </a:outerShdw>
                </a:effectLst>
                <a:latin typeface="inherit"/>
              </a:rPr>
              <a:t>Լևոն Հովհաննիսյան</a:t>
            </a:r>
          </a:p>
          <a:p>
            <a:pPr algn="just" fontAlgn="base"/>
            <a:r>
              <a:rPr lang="hy-AM" sz="2200" b="0" i="1" dirty="0">
                <a:solidFill>
                  <a:schemeClr val="accent2">
                    <a:lumMod val="60000"/>
                    <a:lumOff val="40000"/>
                  </a:schemeClr>
                </a:solidFill>
                <a:effectLst>
                  <a:outerShdw blurRad="38100" dist="38100" dir="2700000" algn="tl">
                    <a:srgbClr val="000000">
                      <a:alpha val="43137"/>
                    </a:srgbClr>
                  </a:outerShdw>
                </a:effectLst>
                <a:latin typeface="SEGOE UI Light" panose="020B0502040204020203" pitchFamily="34" charset="0"/>
              </a:rPr>
              <a:t>Լևոնը զբաղվում է հայ ավանդական կենցաղավարության մեջ կարևոր կավե իրերի պատրաստմամբ: Լևոնի արվեստանոցում կարող եք գտնել հետաքրքիր բրուտագործական և խեցեգործական դեկորատիվ և կիրառական առարկաներ:</a:t>
            </a:r>
          </a:p>
          <a:p>
            <a:endParaRPr lang="ru-RU" dirty="0"/>
          </a:p>
        </p:txBody>
      </p:sp>
      <mc:AlternateContent xmlns:mc="http://schemas.openxmlformats.org/markup-compatibility/2006" xmlns:p14="http://schemas.microsoft.com/office/powerpoint/2010/main">
        <mc:Choice Requires="p14">
          <p:contentPart p14:bwMode="auto" r:id="rId2">
            <p14:nvContentPartPr>
              <p14:cNvPr id="4" name="Рукописный ввод 3">
                <a:extLst>
                  <a:ext uri="{FF2B5EF4-FFF2-40B4-BE49-F238E27FC236}">
                    <a16:creationId xmlns:a16="http://schemas.microsoft.com/office/drawing/2014/main" id="{9A7975A0-F0CC-C472-0B2E-696FC0131D05}"/>
                  </a:ext>
                </a:extLst>
              </p14:cNvPr>
              <p14:cNvContentPartPr/>
              <p14:nvPr/>
            </p14:nvContentPartPr>
            <p14:xfrm>
              <a:off x="1447600" y="1980627"/>
              <a:ext cx="360" cy="360"/>
            </p14:xfrm>
          </p:contentPart>
        </mc:Choice>
        <mc:Fallback xmlns="">
          <p:pic>
            <p:nvPicPr>
              <p:cNvPr id="4" name="Рукописный ввод 3">
                <a:extLst>
                  <a:ext uri="{FF2B5EF4-FFF2-40B4-BE49-F238E27FC236}">
                    <a16:creationId xmlns:a16="http://schemas.microsoft.com/office/drawing/2014/main" id="{9A7975A0-F0CC-C472-0B2E-696FC0131D05}"/>
                  </a:ext>
                </a:extLst>
              </p:cNvPr>
              <p:cNvPicPr/>
              <p:nvPr/>
            </p:nvPicPr>
            <p:blipFill>
              <a:blip r:embed="rId3"/>
              <a:stretch>
                <a:fillRect/>
              </a:stretch>
            </p:blipFill>
            <p:spPr>
              <a:xfrm>
                <a:off x="1438960" y="1971987"/>
                <a:ext cx="18000" cy="18000"/>
              </a:xfrm>
              <a:prstGeom prst="rect">
                <a:avLst/>
              </a:prstGeom>
            </p:spPr>
          </p:pic>
        </mc:Fallback>
      </mc:AlternateContent>
    </p:spTree>
    <p:extLst>
      <p:ext uri="{BB962C8B-B14F-4D97-AF65-F5344CB8AC3E}">
        <p14:creationId xmlns:p14="http://schemas.microsoft.com/office/powerpoint/2010/main" val="3819041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F2C7A3-6C99-45E0-5387-3A41CA3DA618}"/>
              </a:ext>
            </a:extLst>
          </p:cNvPr>
          <p:cNvSpPr>
            <a:spLocks noGrp="1"/>
          </p:cNvSpPr>
          <p:nvPr>
            <p:ph type="title"/>
          </p:nvPr>
        </p:nvSpPr>
        <p:spPr/>
        <p:txBody>
          <a:bodyPr/>
          <a:lstStyle/>
          <a:p>
            <a:r>
              <a:rPr lang="hy-AM" dirty="0">
                <a:solidFill>
                  <a:schemeClr val="accent4">
                    <a:lumMod val="40000"/>
                    <a:lumOff val="60000"/>
                  </a:schemeClr>
                </a:solidFill>
              </a:rPr>
              <a:t>Գյումրվա հումորը</a:t>
            </a:r>
            <a:endParaRPr lang="ru-RU" dirty="0">
              <a:solidFill>
                <a:schemeClr val="accent4">
                  <a:lumMod val="40000"/>
                  <a:lumOff val="60000"/>
                </a:schemeClr>
              </a:solidFill>
            </a:endParaRPr>
          </a:p>
        </p:txBody>
      </p:sp>
      <p:sp>
        <p:nvSpPr>
          <p:cNvPr id="3" name="Объект 2">
            <a:extLst>
              <a:ext uri="{FF2B5EF4-FFF2-40B4-BE49-F238E27FC236}">
                <a16:creationId xmlns:a16="http://schemas.microsoft.com/office/drawing/2014/main" id="{6CEB8730-C701-7C35-DE47-2C0ED41E33CD}"/>
              </a:ext>
            </a:extLst>
          </p:cNvPr>
          <p:cNvSpPr>
            <a:spLocks noGrp="1"/>
          </p:cNvSpPr>
          <p:nvPr>
            <p:ph idx="1"/>
          </p:nvPr>
        </p:nvSpPr>
        <p:spPr/>
        <p:txBody>
          <a:bodyPr>
            <a:normAutofit/>
          </a:bodyPr>
          <a:lstStyle/>
          <a:p>
            <a:pPr algn="l" fontAlgn="base"/>
            <a:r>
              <a:rPr lang="hy-AM" b="0" i="1" dirty="0">
                <a:solidFill>
                  <a:schemeClr val="accent3">
                    <a:lumMod val="20000"/>
                    <a:lumOff val="80000"/>
                  </a:schemeClr>
                </a:solidFill>
                <a:effectLst>
                  <a:outerShdw blurRad="38100" dist="38100" dir="2700000" algn="tl">
                    <a:srgbClr val="000000">
                      <a:alpha val="43137"/>
                    </a:srgbClr>
                  </a:outerShdw>
                </a:effectLst>
                <a:latin typeface="Arian AMU"/>
              </a:rPr>
              <a:t>Իզուր չէ, որ Հայաստանի երկրորդ քաղաք Գյումրին անվանում են հումորի մայրաքաղաք կամ հայրաքաղաք։ Նույնիսկ ամենադժվարին, անելանելի իրավիճակները գյումրեցիները փորձում են «համեմել» հումորով։ տեղացած հորդառատ անձրևից ու կարկուտից հետո ստեղծված իրավիճակից հետո էլ, երբ ջուրն ու սառույցը լցվել էր մարդկանց տներ ու փչացրել գույքը, հումորը «չի լքել» գյումրեցիներին, նույնիսկ իրենց մտահոգություններն են հայտնել հումորով։ Նրանք իրենց էջերում տեղադրել են ջրի տակ մնացած ավտոմեքենաների, ջրով լի նկուղների, մուտքերի լուսանկարներ, որոնք ուղեկցվում են հումորային գրառոմներով։</a:t>
            </a:r>
            <a:br>
              <a:rPr lang="hy-AM" b="0" i="1" dirty="0">
                <a:solidFill>
                  <a:schemeClr val="accent3">
                    <a:lumMod val="20000"/>
                    <a:lumOff val="80000"/>
                  </a:schemeClr>
                </a:solidFill>
                <a:effectLst>
                  <a:outerShdw blurRad="38100" dist="38100" dir="2700000" algn="tl">
                    <a:srgbClr val="000000">
                      <a:alpha val="43137"/>
                    </a:srgbClr>
                  </a:outerShdw>
                </a:effectLst>
                <a:latin typeface="Arian AMU"/>
              </a:rPr>
            </a:br>
            <a:endParaRPr lang="ru-RU" dirty="0"/>
          </a:p>
        </p:txBody>
      </p:sp>
    </p:spTree>
    <p:extLst>
      <p:ext uri="{BB962C8B-B14F-4D97-AF65-F5344CB8AC3E}">
        <p14:creationId xmlns:p14="http://schemas.microsoft.com/office/powerpoint/2010/main" val="182020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43C6DA-D6CE-5CB5-20A2-6713C30CAE66}"/>
              </a:ext>
            </a:extLst>
          </p:cNvPr>
          <p:cNvSpPr>
            <a:spLocks noGrp="1"/>
          </p:cNvSpPr>
          <p:nvPr>
            <p:ph type="title"/>
          </p:nvPr>
        </p:nvSpPr>
        <p:spPr/>
        <p:txBody>
          <a:bodyPr/>
          <a:lstStyle/>
          <a:p>
            <a:r>
              <a:rPr lang="hy-AM" dirty="0">
                <a:solidFill>
                  <a:schemeClr val="accent5">
                    <a:lumMod val="50000"/>
                  </a:schemeClr>
                </a:solidFill>
              </a:rPr>
              <a:t>Գյումրիի ուտեստները</a:t>
            </a:r>
            <a:endParaRPr lang="ru-RU" dirty="0">
              <a:solidFill>
                <a:schemeClr val="accent5">
                  <a:lumMod val="50000"/>
                </a:schemeClr>
              </a:solidFill>
            </a:endParaRPr>
          </a:p>
        </p:txBody>
      </p:sp>
      <p:sp>
        <p:nvSpPr>
          <p:cNvPr id="3" name="Объект 2">
            <a:extLst>
              <a:ext uri="{FF2B5EF4-FFF2-40B4-BE49-F238E27FC236}">
                <a16:creationId xmlns:a16="http://schemas.microsoft.com/office/drawing/2014/main" id="{0DE3E2A5-9C9B-F4DC-3331-EAE56148BF3B}"/>
              </a:ext>
            </a:extLst>
          </p:cNvPr>
          <p:cNvSpPr>
            <a:spLocks noGrp="1"/>
          </p:cNvSpPr>
          <p:nvPr>
            <p:ph idx="1"/>
          </p:nvPr>
        </p:nvSpPr>
        <p:spPr/>
        <p:txBody>
          <a:bodyPr>
            <a:normAutofit/>
          </a:bodyPr>
          <a:lstStyle/>
          <a:p>
            <a:pPr algn="just"/>
            <a:r>
              <a:rPr lang="hy-AM" b="1" i="0" dirty="0">
                <a:solidFill>
                  <a:schemeClr val="accent5">
                    <a:lumMod val="60000"/>
                    <a:lumOff val="40000"/>
                  </a:schemeClr>
                </a:solidFill>
                <a:effectLst>
                  <a:outerShdw blurRad="38100" dist="38100" dir="2700000" algn="tl">
                    <a:srgbClr val="000000">
                      <a:alpha val="43137"/>
                    </a:srgbClr>
                  </a:outerShdw>
                </a:effectLst>
                <a:latin typeface="Noto Serif" panose="020B0604020202020204" pitchFamily="18" charset="0"/>
              </a:rPr>
              <a:t>Հատուկ ուտեստներ</a:t>
            </a:r>
            <a:endParaRPr lang="hy-AM" b="0" i="0" dirty="0">
              <a:solidFill>
                <a:schemeClr val="accent5">
                  <a:lumMod val="60000"/>
                  <a:lumOff val="40000"/>
                </a:schemeClr>
              </a:solidFill>
              <a:effectLst>
                <a:outerShdw blurRad="38100" dist="38100" dir="2700000" algn="tl">
                  <a:srgbClr val="000000">
                    <a:alpha val="43137"/>
                  </a:srgbClr>
                </a:outerShdw>
              </a:effectLst>
              <a:latin typeface="Noto Serif" panose="020B0604020202020204" pitchFamily="18" charset="0"/>
            </a:endParaRPr>
          </a:p>
          <a:p>
            <a:pPr algn="just"/>
            <a:r>
              <a:rPr lang="hy-AM" b="0" i="1" dirty="0">
                <a:solidFill>
                  <a:schemeClr val="accent5">
                    <a:lumMod val="60000"/>
                    <a:lumOff val="40000"/>
                  </a:schemeClr>
                </a:solidFill>
                <a:effectLst>
                  <a:outerShdw blurRad="38100" dist="38100" dir="2700000" algn="tl">
                    <a:srgbClr val="000000">
                      <a:alpha val="43137"/>
                    </a:srgbClr>
                  </a:outerShdw>
                </a:effectLst>
                <a:latin typeface="Noto Serif" panose="020B0604020202020204" pitchFamily="18" charset="0"/>
              </a:rPr>
              <a:t>Հայավանդական պատրաստման իր յուրահատուկ բանաձևը: Այն պատրաստվում է կովի ոտքերից և ստամոքսից և մատուցվում կական ավանդական խաշը գյումրեցիների սիրելին է: Խաշը իր մեջ ամփոփում է և դարեդար փոխանցում է  տարբեր բաղկացուցչների հետ՝ սխտոր, աղ, բողկ, դեղին պղպեղ, լավաշ, հանքային ջուր: Խաշի անմասն տարրն է օղին:</a:t>
            </a:r>
          </a:p>
          <a:p>
            <a:r>
              <a:rPr lang="hy-AM" b="0" i="1" dirty="0">
                <a:solidFill>
                  <a:schemeClr val="accent5">
                    <a:lumMod val="60000"/>
                    <a:lumOff val="40000"/>
                  </a:schemeClr>
                </a:solidFill>
                <a:effectLst>
                  <a:outerShdw blurRad="38100" dist="38100" dir="2700000" algn="tl">
                    <a:srgbClr val="000000">
                      <a:alpha val="43137"/>
                    </a:srgbClr>
                  </a:outerShdw>
                </a:effectLst>
                <a:latin typeface="Noto Serif" panose="020B0604020202020204" pitchFamily="18" charset="0"/>
              </a:rPr>
              <a:t>Ավանդական խաշը մատուցվում է առավոտյան ժամը 7-ից 10-ը: Դարեր առաջ, երբ հարուստ մարդիկ մորթում էին կենդանիներին, նրանք վերցնում էին միսը և դեն էին նետում ոտքերը, իսկ աղքատ մարդիկ վերցնում էին դրանք, պատրաստում և ուտում վաղ առավոտյան, որպեսզի ոչ ոք չտեսնի:</a:t>
            </a:r>
          </a:p>
          <a:p>
            <a:endParaRPr lang="ru-RU" dirty="0"/>
          </a:p>
        </p:txBody>
      </p:sp>
    </p:spTree>
    <p:extLst>
      <p:ext uri="{BB962C8B-B14F-4D97-AF65-F5344CB8AC3E}">
        <p14:creationId xmlns:p14="http://schemas.microsoft.com/office/powerpoint/2010/main" val="3029821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54044E-AE53-E81C-396D-6B413BC8D8DC}"/>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BC24E626-7E52-DC96-FA43-026DF838D8A7}"/>
              </a:ext>
            </a:extLst>
          </p:cNvPr>
          <p:cNvSpPr>
            <a:spLocks noGrp="1"/>
          </p:cNvSpPr>
          <p:nvPr>
            <p:ph idx="1"/>
          </p:nvPr>
        </p:nvSpPr>
        <p:spPr/>
        <p:txBody>
          <a:bodyPr>
            <a:normAutofit/>
          </a:bodyPr>
          <a:lstStyle/>
          <a:p>
            <a:r>
              <a:rPr lang="hy-AM" i="1" dirty="0">
                <a:solidFill>
                  <a:srgbClr val="00B0F0"/>
                </a:solidFill>
                <a:effectLst>
                  <a:outerShdw blurRad="38100" dist="38100" dir="2700000" algn="tl">
                    <a:srgbClr val="000000">
                      <a:alpha val="43137"/>
                    </a:srgbClr>
                  </a:outerShdw>
                </a:effectLst>
              </a:rPr>
              <a:t>Նաև շատ ավանդական և հայտնի ուտեստ է քյալլան։ Այն պատրաստումեն կովի գլխից։ Արաջինը մսից ձերքերի կտրուկ շարժումներով հեռացնում են կաշին։ Կաշին հանելուց հետո միսը լվացվում է և դրվում աղաջրի մեջ։ Երկու օրից արդեն դնում են թոնիր չորս հարյուր աստիճանի վրա։ Կովի գլուխը պետք է այնտեղ մնա տաս ժամ։ Հնում քյալլան եղել է մեծահարուստների ամենասիրելի ճաշատեսակը։</a:t>
            </a:r>
            <a:endParaRPr lang="ru-RU" i="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5746880"/>
      </p:ext>
    </p:extLst>
  </p:cSld>
  <p:clrMapOvr>
    <a:masterClrMapping/>
  </p:clrMapOvr>
</p:sld>
</file>

<file path=ppt/theme/theme1.xml><?xml version="1.0" encoding="utf-8"?>
<a:theme xmlns:a="http://schemas.openxmlformats.org/drawingml/2006/main" name="След самолета">
  <a:themeElements>
    <a:clrScheme name="След самолета">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След самолета">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лед самолета">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TM04033937[[fn=След самолета]]</Template>
  <TotalTime>77</TotalTime>
  <Words>334</Words>
  <Application>Microsoft Office PowerPoint</Application>
  <PresentationFormat>Широкоэкранный</PresentationFormat>
  <Paragraphs>13</Paragraphs>
  <Slides>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5</vt:i4>
      </vt:variant>
    </vt:vector>
  </HeadingPairs>
  <TitlesOfParts>
    <vt:vector size="12" baseType="lpstr">
      <vt:lpstr>Arial</vt:lpstr>
      <vt:lpstr>Arian AMU</vt:lpstr>
      <vt:lpstr>Century Gothic</vt:lpstr>
      <vt:lpstr>inherit</vt:lpstr>
      <vt:lpstr>Noto Serif</vt:lpstr>
      <vt:lpstr>SEGOE UI Light</vt:lpstr>
      <vt:lpstr>След самолета</vt:lpstr>
      <vt:lpstr>Իմ Գյումրին</vt:lpstr>
      <vt:lpstr>Գումրիի  արվեստը</vt:lpstr>
      <vt:lpstr>Գյումրվա հումորը</vt:lpstr>
      <vt:lpstr>Գյումրիի ուտեստները</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Իմ Գյումրին</dc:title>
  <dc:creator>USER</dc:creator>
  <cp:lastModifiedBy>USER</cp:lastModifiedBy>
  <cp:revision>4</cp:revision>
  <dcterms:created xsi:type="dcterms:W3CDTF">2023-03-15T10:06:21Z</dcterms:created>
  <dcterms:modified xsi:type="dcterms:W3CDTF">2023-03-16T15:47:40Z</dcterms:modified>
</cp:coreProperties>
</file>